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4" r:id="rId8"/>
    <p:sldId id="261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62" r:id="rId20"/>
    <p:sldId id="277" r:id="rId21"/>
    <p:sldId id="278" r:id="rId22"/>
    <p:sldId id="279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E6B1F4F-24E9-48A5-A62D-A2586B744F0E}">
          <p14:sldIdLst>
            <p14:sldId id="256"/>
            <p14:sldId id="257"/>
            <p14:sldId id="258"/>
            <p14:sldId id="266"/>
            <p14:sldId id="259"/>
            <p14:sldId id="260"/>
            <p14:sldId id="264"/>
            <p14:sldId id="261"/>
            <p14:sldId id="265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62"/>
            <p14:sldId id="277"/>
            <p14:sldId id="278"/>
            <p14:sldId id="279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8.jpe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1741830"/>
            <a:ext cx="10173445" cy="2711635"/>
          </a:xfrm>
        </p:spPr>
        <p:txBody>
          <a:bodyPr/>
          <a:lstStyle/>
          <a:p>
            <a:r>
              <a:rPr lang="ru-RU" sz="2800" b="1" dirty="0"/>
              <a:t>Обзор изменений в нормативно-правовой базе, регламентирующей деятельность по классификации, </a:t>
            </a:r>
            <a:r>
              <a:rPr lang="ru-RU" sz="2800" b="1" dirty="0" smtClean="0"/>
              <a:t>гостиниц</a:t>
            </a: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581484"/>
            <a:ext cx="8825658" cy="1386396"/>
          </a:xfrm>
        </p:spPr>
        <p:txBody>
          <a:bodyPr>
            <a:normAutofit/>
          </a:bodyPr>
          <a:lstStyle/>
          <a:p>
            <a:r>
              <a:rPr lang="ru-RU" sz="2900" b="1" dirty="0" smtClean="0"/>
              <a:t>Арсений Роман Михайлович</a:t>
            </a:r>
          </a:p>
          <a:p>
            <a:r>
              <a:rPr lang="ru-RU" dirty="0" smtClean="0"/>
              <a:t>Эксперт по классификации гостиниц,</a:t>
            </a:r>
          </a:p>
          <a:p>
            <a:r>
              <a:rPr lang="ru-RU" dirty="0" smtClean="0"/>
              <a:t>Старший преподаватель РМАТ</a:t>
            </a:r>
            <a:endParaRPr lang="ru-RU" dirty="0"/>
          </a:p>
        </p:txBody>
      </p:sp>
      <p:pic>
        <p:nvPicPr>
          <p:cNvPr id="1028" name="Picture 4" descr="http://www.stickpng.com/assets/images/58738756f3a71010b5e8ef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764" y="1969233"/>
            <a:ext cx="3372657" cy="69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54" y="693432"/>
            <a:ext cx="4090276" cy="14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06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b="1" dirty="0" smtClean="0"/>
              <a:t>Действующая система</a:t>
            </a:r>
          </a:p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Экспертная оценка</a:t>
            </a:r>
          </a:p>
          <a:p>
            <a:pPr marL="0" indent="0">
              <a:buNone/>
            </a:pPr>
            <a:r>
              <a:rPr lang="ru-RU" dirty="0"/>
              <a:t>- оценка соответствия средства размещения одной из категорий</a:t>
            </a:r>
          </a:p>
          <a:p>
            <a:pPr marL="0" indent="0">
              <a:buNone/>
            </a:pPr>
            <a:r>
              <a:rPr lang="ru-RU" dirty="0"/>
              <a:t>- балльная оценка средства размещения по критериям, соответствующим установленным требованиям</a:t>
            </a:r>
          </a:p>
          <a:p>
            <a:pPr marL="0" indent="0">
              <a:buNone/>
            </a:pPr>
            <a:r>
              <a:rPr lang="ru-RU" dirty="0"/>
              <a:t>- оценка номеров </a:t>
            </a:r>
          </a:p>
          <a:p>
            <a:pPr marL="0" indent="0">
              <a:buNone/>
            </a:pPr>
            <a:r>
              <a:rPr lang="ru-RU" dirty="0"/>
              <a:t>- балльная оценка номеров по критериям, соответствующим установленным требованиям</a:t>
            </a:r>
          </a:p>
          <a:p>
            <a:pPr marL="0" indent="0">
              <a:buNone/>
            </a:pPr>
            <a:r>
              <a:rPr lang="ru-RU" dirty="0"/>
              <a:t>- балльная оценка соответствия персонала </a:t>
            </a:r>
          </a:p>
          <a:p>
            <a:pPr marL="0" indent="0">
              <a:buNone/>
            </a:pPr>
            <a:r>
              <a:rPr lang="ru-RU" dirty="0"/>
              <a:t>- составляется акт оценки соответствия средства размещения одной из категорий</a:t>
            </a:r>
          </a:p>
          <a:p>
            <a:pPr marL="0" indent="0">
              <a:buNone/>
            </a:pPr>
            <a:r>
              <a:rPr lang="ru-RU" b="1" dirty="0"/>
              <a:t>2. Принятие решения</a:t>
            </a:r>
          </a:p>
          <a:p>
            <a:pPr marL="0" indent="0">
              <a:buNone/>
            </a:pPr>
            <a:r>
              <a:rPr lang="ru-RU" b="1" dirty="0"/>
              <a:t>3. Получение свидетельства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829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b="1" dirty="0" smtClean="0"/>
              <a:t>Проект новой системы</a:t>
            </a:r>
          </a:p>
          <a:p>
            <a:pPr marL="0" indent="0">
              <a:buNone/>
            </a:pPr>
            <a:r>
              <a:rPr lang="ru-RU" b="1" dirty="0" smtClean="0"/>
              <a:t>1</a:t>
            </a:r>
            <a:r>
              <a:rPr lang="ru-RU" b="1" dirty="0"/>
              <a:t>. Экспертная </a:t>
            </a:r>
            <a:r>
              <a:rPr lang="ru-RU" b="1" dirty="0" smtClean="0"/>
              <a:t>оценка (документарная и выездная оценка)</a:t>
            </a:r>
            <a:endParaRPr lang="ru-RU" b="1" dirty="0"/>
          </a:p>
          <a:p>
            <a:pPr>
              <a:buFontTx/>
              <a:buChar char="-"/>
            </a:pPr>
            <a:r>
              <a:rPr lang="ru-RU" dirty="0" smtClean="0"/>
              <a:t>оценка </a:t>
            </a:r>
            <a:r>
              <a:rPr lang="ru-RU" dirty="0"/>
              <a:t>соответствия </a:t>
            </a:r>
            <a:r>
              <a:rPr lang="ru-RU" dirty="0" smtClean="0"/>
              <a:t>гостиницы заявленной категории</a:t>
            </a:r>
          </a:p>
          <a:p>
            <a:pPr>
              <a:buFontTx/>
              <a:buChar char="-"/>
            </a:pPr>
            <a:r>
              <a:rPr lang="ru-RU" dirty="0" smtClean="0"/>
              <a:t>балльная </a:t>
            </a:r>
            <a:r>
              <a:rPr lang="ru-RU" dirty="0"/>
              <a:t>оценка санитарного состояния и технического качества </a:t>
            </a:r>
            <a:r>
              <a:rPr lang="ru-RU" dirty="0" smtClean="0"/>
              <a:t>гостиниц</a:t>
            </a:r>
          </a:p>
          <a:p>
            <a:pPr>
              <a:buFontTx/>
              <a:buChar char="-"/>
            </a:pPr>
            <a:r>
              <a:rPr lang="ru-RU" dirty="0" smtClean="0"/>
              <a:t>оценка </a:t>
            </a:r>
            <a:r>
              <a:rPr lang="ru-RU" dirty="0"/>
              <a:t>номеров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балльная </a:t>
            </a:r>
            <a:r>
              <a:rPr lang="ru-RU" dirty="0"/>
              <a:t>оценка санитарного состояния и технического качества номеров </a:t>
            </a:r>
            <a:r>
              <a:rPr lang="ru-RU" dirty="0" smtClean="0"/>
              <a:t>гостиницы</a:t>
            </a:r>
          </a:p>
          <a:p>
            <a:pPr>
              <a:buFontTx/>
              <a:buChar char="-"/>
            </a:pPr>
            <a:r>
              <a:rPr lang="ru-RU" dirty="0" smtClean="0"/>
              <a:t>оценка </a:t>
            </a:r>
            <a:r>
              <a:rPr lang="ru-RU" dirty="0"/>
              <a:t>соответствия персонала </a:t>
            </a:r>
            <a:r>
              <a:rPr lang="ru-RU" dirty="0" smtClean="0"/>
              <a:t>гостиницы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балльная оценка качества обслуживания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итоговая оценка соответствия гостиницы одной из категорий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Принятие решения</a:t>
            </a:r>
          </a:p>
          <a:p>
            <a:pPr marL="0" indent="0">
              <a:buNone/>
            </a:pPr>
            <a:r>
              <a:rPr lang="ru-RU" b="1" dirty="0"/>
              <a:t>3. Получение свидетельства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828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603500"/>
            <a:ext cx="11182464" cy="34163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Гостиница направляет документы в аккредитованную организацию</a:t>
            </a:r>
            <a:r>
              <a:rPr lang="en-US" sz="2000" dirty="0" smtClean="0"/>
              <a:t> (АО): </a:t>
            </a:r>
            <a:r>
              <a:rPr lang="ru-RU" sz="2000" dirty="0" smtClean="0"/>
              <a:t>заявка, анкета, уставные документы, документы о соблюдении пожарной безопасности, антитеррористической защищенности, санитарно-эпидемиологических норм, экологических норм; договоры</a:t>
            </a:r>
            <a:endParaRPr lang="ru-RU" sz="2000" dirty="0"/>
          </a:p>
          <a:p>
            <a:r>
              <a:rPr lang="en-US" sz="2000" dirty="0" smtClean="0"/>
              <a:t>АО </a:t>
            </a:r>
            <a:r>
              <a:rPr lang="en-US" sz="2000" dirty="0" err="1" smtClean="0"/>
              <a:t>дает</a:t>
            </a:r>
            <a:r>
              <a:rPr lang="en-US" sz="2000" dirty="0" smtClean="0"/>
              <a:t> </a:t>
            </a:r>
            <a:r>
              <a:rPr lang="en-US" sz="2000" dirty="0" err="1" smtClean="0"/>
              <a:t>гостинице</a:t>
            </a:r>
            <a:r>
              <a:rPr lang="en-US" sz="2000" dirty="0" smtClean="0"/>
              <a:t> </a:t>
            </a:r>
            <a:r>
              <a:rPr lang="en-US" sz="2000" dirty="0" err="1" smtClean="0"/>
              <a:t>ответ</a:t>
            </a:r>
            <a:r>
              <a:rPr lang="en-US" sz="2000" dirty="0" smtClean="0"/>
              <a:t> в </a:t>
            </a:r>
            <a:r>
              <a:rPr lang="en-US" sz="2000" dirty="0" err="1" smtClean="0"/>
              <a:t>тече</a:t>
            </a:r>
            <a:r>
              <a:rPr lang="ru-RU" sz="2000" dirty="0" err="1" smtClean="0"/>
              <a:t>ние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6699"/>
                </a:solidFill>
              </a:rPr>
              <a:t>10 рабочих дней </a:t>
            </a:r>
            <a:r>
              <a:rPr lang="ru-RU" sz="2000" dirty="0" smtClean="0"/>
              <a:t>(либо отказ с вручением гостинице решения с указанием причины)</a:t>
            </a:r>
          </a:p>
          <a:p>
            <a:r>
              <a:rPr lang="ru-RU" sz="2000" dirty="0" smtClean="0"/>
              <a:t>Экспертная оценка</a:t>
            </a:r>
          </a:p>
          <a:p>
            <a:r>
              <a:rPr lang="ru-RU" sz="2000" dirty="0" smtClean="0"/>
              <a:t>Протоколы и акт оценки (в 2-х экземплярах) подписываются экспертами и уполномоченным представителем отеля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631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603500"/>
            <a:ext cx="7433734" cy="3416300"/>
          </a:xfrm>
        </p:spPr>
        <p:txBody>
          <a:bodyPr>
            <a:normAutofit/>
          </a:bodyPr>
          <a:lstStyle/>
          <a:p>
            <a:r>
              <a:rPr lang="en-US" dirty="0" smtClean="0"/>
              <a:t>АО </a:t>
            </a:r>
            <a:r>
              <a:rPr lang="ru-RU" dirty="0" smtClean="0"/>
              <a:t>анализирует документы и результаты экспертной оценки, принимает решение о присвоении или отказе в присвоении категории </a:t>
            </a:r>
            <a:r>
              <a:rPr lang="ru-RU" b="1" dirty="0" smtClean="0">
                <a:solidFill>
                  <a:srgbClr val="006699"/>
                </a:solidFill>
              </a:rPr>
              <a:t>в течение 30 дней</a:t>
            </a:r>
            <a:endParaRPr lang="en-US" b="1" dirty="0" smtClean="0">
              <a:solidFill>
                <a:srgbClr val="006699"/>
              </a:solidFill>
            </a:endParaRPr>
          </a:p>
          <a:p>
            <a:r>
              <a:rPr lang="en-US" dirty="0" smtClean="0"/>
              <a:t>АО </a:t>
            </a:r>
            <a:r>
              <a:rPr lang="en-US" dirty="0" err="1" smtClean="0"/>
              <a:t>направляет</a:t>
            </a:r>
            <a:r>
              <a:rPr lang="en-US" dirty="0" smtClean="0"/>
              <a:t> </a:t>
            </a:r>
            <a:r>
              <a:rPr lang="en-US" dirty="0" err="1" smtClean="0"/>
              <a:t>гостинице</a:t>
            </a:r>
            <a:r>
              <a:rPr lang="en-US" dirty="0" smtClean="0"/>
              <a:t> </a:t>
            </a:r>
            <a:r>
              <a:rPr lang="en-US" dirty="0" err="1" smtClean="0"/>
              <a:t>реш</a:t>
            </a:r>
            <a:r>
              <a:rPr lang="ru-RU" dirty="0" err="1" smtClean="0"/>
              <a:t>ение</a:t>
            </a:r>
            <a:r>
              <a:rPr lang="ru-RU" dirty="0" smtClean="0"/>
              <a:t> (не позднее </a:t>
            </a:r>
            <a:r>
              <a:rPr lang="ru-RU" b="1" dirty="0" smtClean="0">
                <a:solidFill>
                  <a:srgbClr val="006699"/>
                </a:solidFill>
              </a:rPr>
              <a:t>5 рабочих дней</a:t>
            </a:r>
            <a:r>
              <a:rPr lang="ru-RU" dirty="0" smtClean="0"/>
              <a:t> после принятия решения)</a:t>
            </a:r>
          </a:p>
          <a:p>
            <a:r>
              <a:rPr lang="ru-RU" dirty="0" smtClean="0"/>
              <a:t>АО направляет в Минэкономразвития запрос на присвоение регистрационного номера (получает его </a:t>
            </a:r>
            <a:r>
              <a:rPr lang="ru-RU" dirty="0"/>
              <a:t>в течение</a:t>
            </a:r>
            <a:r>
              <a:rPr lang="ru-RU" b="1" dirty="0" smtClean="0">
                <a:solidFill>
                  <a:srgbClr val="006699"/>
                </a:solidFill>
              </a:rPr>
              <a:t> 3х рабочих дней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АО изготавливает свидетельство и направляет в гостиницу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5980" y="2796917"/>
            <a:ext cx="3497549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83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7" y="2925233"/>
            <a:ext cx="6197600" cy="3416300"/>
          </a:xfrm>
        </p:spPr>
        <p:txBody>
          <a:bodyPr>
            <a:noAutofit/>
          </a:bodyPr>
          <a:lstStyle/>
          <a:p>
            <a:r>
              <a:rPr lang="ru-RU" sz="2800" dirty="0"/>
              <a:t>Свидетельство о присвоении гостинице определенной категории действует </a:t>
            </a:r>
            <a:r>
              <a:rPr lang="ru-RU" sz="2800" b="1" dirty="0">
                <a:solidFill>
                  <a:srgbClr val="006699"/>
                </a:solidFill>
              </a:rPr>
              <a:t>три года </a:t>
            </a:r>
            <a:r>
              <a:rPr lang="ru-RU" sz="2800" dirty="0"/>
              <a:t>с даты принятия решения о присвоении гостинице определенной категории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7467" y="2548468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95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Произошли изменения?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2603500"/>
            <a:ext cx="4995334" cy="34163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Гостиница обязана сообщать АО обо всех изменениях, влияющих на соответствие гостиницы присвоенной категории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468" y="2603500"/>
            <a:ext cx="5926666" cy="296926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428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3" y="973668"/>
            <a:ext cx="9086633" cy="706964"/>
          </a:xfrm>
        </p:spPr>
        <p:txBody>
          <a:bodyPr/>
          <a:lstStyle/>
          <a:p>
            <a:r>
              <a:rPr lang="ru-RU" dirty="0" smtClean="0"/>
              <a:t>Приостановка действия свидетельства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2603500"/>
            <a:ext cx="11040533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99"/>
                </a:solidFill>
              </a:rPr>
              <a:t>Причины:</a:t>
            </a:r>
          </a:p>
          <a:p>
            <a:r>
              <a:rPr lang="ru-RU" dirty="0" smtClean="0"/>
              <a:t>АО выявляет несоответствие гостиницы установленным требованиям</a:t>
            </a:r>
          </a:p>
          <a:p>
            <a:r>
              <a:rPr lang="ru-RU" dirty="0" smtClean="0"/>
              <a:t>Обращение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в АО по жалобе потребителя</a:t>
            </a:r>
          </a:p>
          <a:p>
            <a:r>
              <a:rPr lang="ru-RU" dirty="0" smtClean="0"/>
              <a:t>Обращение Минэкономразвития в АО о нарушении гостиницей установленных требований</a:t>
            </a:r>
          </a:p>
          <a:p>
            <a:r>
              <a:rPr lang="ru-RU" dirty="0" smtClean="0"/>
              <a:t>Заявление гостиницы о произошедших изменениях, влияющих на ее соответствие  требованиям</a:t>
            </a:r>
          </a:p>
          <a:p>
            <a:r>
              <a:rPr lang="ru-RU" dirty="0" smtClean="0"/>
              <a:t>Решение Комиссии по апелляциям, принятое по итогам рассмотрения апелляции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46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3" y="973668"/>
            <a:ext cx="9086633" cy="706964"/>
          </a:xfrm>
        </p:spPr>
        <p:txBody>
          <a:bodyPr/>
          <a:lstStyle/>
          <a:p>
            <a:r>
              <a:rPr lang="ru-RU" dirty="0" smtClean="0"/>
              <a:t>Приостановка действия свидетельства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2603500"/>
            <a:ext cx="11040533" cy="3416300"/>
          </a:xfrm>
        </p:spPr>
        <p:txBody>
          <a:bodyPr/>
          <a:lstStyle/>
          <a:p>
            <a:r>
              <a:rPr lang="ru-RU" dirty="0"/>
              <a:t>АО в течение </a:t>
            </a:r>
            <a:r>
              <a:rPr lang="ru-RU" b="1" dirty="0">
                <a:solidFill>
                  <a:srgbClr val="006699"/>
                </a:solidFill>
              </a:rPr>
              <a:t>30 дней </a:t>
            </a:r>
            <a:r>
              <a:rPr lang="ru-RU" dirty="0"/>
              <a:t>осуществляет дополнительную проверку соответствия гостиницы требованиям присвоенной категории</a:t>
            </a:r>
          </a:p>
          <a:p>
            <a:r>
              <a:rPr lang="ru-RU" dirty="0"/>
              <a:t>При обнаружении несоответствий составляется Акт с указанием имеющихся несоответствий и мероприятий по их устранению в срок </a:t>
            </a:r>
            <a:r>
              <a:rPr lang="ru-RU" b="1" dirty="0">
                <a:solidFill>
                  <a:srgbClr val="006699"/>
                </a:solidFill>
              </a:rPr>
              <a:t>не более 90 </a:t>
            </a:r>
            <a:r>
              <a:rPr lang="ru-RU" b="1" dirty="0" smtClean="0">
                <a:solidFill>
                  <a:srgbClr val="006699"/>
                </a:solidFill>
              </a:rPr>
              <a:t>дней</a:t>
            </a:r>
          </a:p>
          <a:p>
            <a:r>
              <a:rPr lang="ru-RU" dirty="0"/>
              <a:t>На время устранения замечаний действие свидетельства </a:t>
            </a:r>
            <a:r>
              <a:rPr lang="ru-RU" b="1" dirty="0" smtClean="0">
                <a:solidFill>
                  <a:srgbClr val="006699"/>
                </a:solidFill>
              </a:rPr>
              <a:t>приостанавливается</a:t>
            </a:r>
          </a:p>
          <a:p>
            <a:r>
              <a:rPr lang="ru-RU" dirty="0" smtClean="0"/>
              <a:t>Гостиница в течение срока приостановления действия свидетельства </a:t>
            </a:r>
            <a:r>
              <a:rPr lang="ru-RU" b="1" dirty="0" smtClean="0">
                <a:solidFill>
                  <a:srgbClr val="006699"/>
                </a:solidFill>
              </a:rPr>
              <a:t>вправе продолжать </a:t>
            </a:r>
            <a:r>
              <a:rPr lang="ru-RU" dirty="0" smtClean="0"/>
              <a:t>предоставление гостиничных услуг (кроме случая приостановления низшей категории) с обязательным </a:t>
            </a:r>
            <a:r>
              <a:rPr lang="ru-RU" b="1" dirty="0" smtClean="0">
                <a:solidFill>
                  <a:srgbClr val="006699"/>
                </a:solidFill>
              </a:rPr>
              <a:t>информированием потребителя </a:t>
            </a:r>
            <a:r>
              <a:rPr lang="ru-RU" dirty="0" smtClean="0"/>
              <a:t>о приостановлении действия свидетельства</a:t>
            </a:r>
            <a:endParaRPr 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77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7" y="973668"/>
            <a:ext cx="9171299" cy="706964"/>
          </a:xfrm>
        </p:spPr>
        <p:txBody>
          <a:bodyPr/>
          <a:lstStyle/>
          <a:p>
            <a:r>
              <a:rPr lang="ru-RU" dirty="0" smtClean="0"/>
              <a:t>Прекращение действия свидетельства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2603500"/>
            <a:ext cx="11040533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6699"/>
                </a:solidFill>
              </a:rPr>
              <a:t>Причины:</a:t>
            </a:r>
          </a:p>
          <a:p>
            <a:r>
              <a:rPr lang="ru-RU" dirty="0" err="1" smtClean="0"/>
              <a:t>Неустранение</a:t>
            </a:r>
            <a:r>
              <a:rPr lang="ru-RU" dirty="0" smtClean="0"/>
              <a:t> в течение срока приостановления действия свидетельства несоответствий</a:t>
            </a:r>
          </a:p>
          <a:p>
            <a:r>
              <a:rPr lang="ru-RU" dirty="0" smtClean="0"/>
              <a:t>Заявление от лица, предоставляющего гостиничные услуги о прекращении деятельности по предоставлению гостиничных услуг</a:t>
            </a:r>
          </a:p>
          <a:p>
            <a:r>
              <a:rPr lang="ru-RU" dirty="0" smtClean="0"/>
              <a:t>Прекращение ИП или </a:t>
            </a:r>
            <a:r>
              <a:rPr lang="ru-RU" dirty="0" err="1" smtClean="0"/>
              <a:t>юрлицом</a:t>
            </a:r>
            <a:r>
              <a:rPr lang="ru-RU" dirty="0" smtClean="0"/>
              <a:t> деятельности в соответствии с законодательством о </a:t>
            </a:r>
            <a:r>
              <a:rPr lang="ru-RU" dirty="0" err="1" smtClean="0"/>
              <a:t>госрегистрации</a:t>
            </a:r>
            <a:r>
              <a:rPr lang="ru-RU" dirty="0" smtClean="0"/>
              <a:t> ИП или </a:t>
            </a:r>
            <a:r>
              <a:rPr lang="ru-RU" dirty="0" err="1" smtClean="0"/>
              <a:t>юрлиц</a:t>
            </a:r>
            <a:endParaRPr lang="ru-RU" dirty="0" smtClean="0"/>
          </a:p>
          <a:p>
            <a:r>
              <a:rPr lang="ru-RU" dirty="0" smtClean="0"/>
              <a:t>АО направляет гостинице решение в течение 3-х дней после принятия такового</a:t>
            </a:r>
            <a:endParaRPr 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432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497" y="2603499"/>
            <a:ext cx="7057102" cy="34078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неприсвоенных</a:t>
            </a:r>
            <a:r>
              <a:rPr lang="ru-RU" dirty="0" smtClean="0"/>
              <a:t> категорий</a:t>
            </a:r>
          </a:p>
          <a:p>
            <a:r>
              <a:rPr lang="ru-RU" dirty="0" smtClean="0"/>
              <a:t>Скептическое отношение отельеров к классификации</a:t>
            </a:r>
          </a:p>
          <a:p>
            <a:r>
              <a:rPr lang="ru-RU" dirty="0" smtClean="0"/>
              <a:t>Необоснованные/устаревшие требования к гостиницам/номерам</a:t>
            </a:r>
          </a:p>
          <a:p>
            <a:r>
              <a:rPr lang="ru-RU" dirty="0"/>
              <a:t>Устранение замечаний «для</a:t>
            </a:r>
            <a:r>
              <a:rPr lang="en-US" dirty="0"/>
              <a:t> </a:t>
            </a:r>
            <a:r>
              <a:rPr lang="ru-RU" dirty="0"/>
              <a:t>галочки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Непрофессиональные отельеры (жажда легких денег)</a:t>
            </a:r>
          </a:p>
          <a:p>
            <a:r>
              <a:rPr lang="ru-RU" dirty="0" smtClean="0"/>
              <a:t>Отсутствие необходимых документов у гостиницы</a:t>
            </a:r>
          </a:p>
          <a:p>
            <a:r>
              <a:rPr lang="ru-RU" dirty="0" err="1" smtClean="0"/>
              <a:t>Неоперативность</a:t>
            </a:r>
            <a:r>
              <a:rPr lang="ru-RU" dirty="0" smtClean="0"/>
              <a:t> обновления Федерального перечня классифицированных туристских объектов</a:t>
            </a:r>
          </a:p>
          <a:p>
            <a:r>
              <a:rPr lang="ru-RU" dirty="0" smtClean="0"/>
              <a:t>Высокие требования к персоналу</a:t>
            </a:r>
          </a:p>
          <a:p>
            <a:r>
              <a:rPr lang="ru-RU" dirty="0" smtClean="0"/>
              <a:t>Низкая квалификация некоторых экспертов</a:t>
            </a:r>
          </a:p>
          <a:p>
            <a:r>
              <a:rPr lang="ru-RU" dirty="0" smtClean="0"/>
              <a:t>Новая процедура классификации, новые требования</a:t>
            </a:r>
          </a:p>
          <a:p>
            <a:endParaRPr lang="ru-RU" dirty="0"/>
          </a:p>
        </p:txBody>
      </p:sp>
      <p:pic>
        <p:nvPicPr>
          <p:cNvPr id="4100" name="Picture 4" descr="https://images.vogel.de/vogelonline/bdb/995400/995499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599" y="3027283"/>
            <a:ext cx="4034903" cy="268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97" y="5742002"/>
            <a:ext cx="2905571" cy="10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3282" y="6250002"/>
            <a:ext cx="672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99"/>
                </a:solidFill>
                <a:ea typeface="Calibri" panose="020F0502020204030204" pitchFamily="34" charset="0"/>
              </a:rPr>
              <a:t>19 декабря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2018</a:t>
            </a:r>
            <a:r>
              <a:rPr lang="en-US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г.</a:t>
            </a:r>
            <a:r>
              <a:rPr lang="ru-RU" dirty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                               Точка кипения Томск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22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769628" cy="3416300"/>
          </a:xfrm>
        </p:spPr>
        <p:txBody>
          <a:bodyPr/>
          <a:lstStyle/>
          <a:p>
            <a:r>
              <a:rPr lang="ru-RU" dirty="0"/>
              <a:t>Федеральный закон от 24.11.1996 N 132-ФЗ </a:t>
            </a:r>
            <a:r>
              <a:rPr lang="ru-RU" dirty="0" smtClean="0"/>
              <a:t>«Об </a:t>
            </a:r>
            <a:r>
              <a:rPr lang="ru-RU" dirty="0"/>
              <a:t>основах туристской деятельности в Российской </a:t>
            </a:r>
            <a:r>
              <a:rPr lang="ru-RU" dirty="0" smtClean="0"/>
              <a:t>Федерации» </a:t>
            </a:r>
            <a:r>
              <a:rPr lang="ru-RU" dirty="0"/>
              <a:t>(ред. от 04.06.2018  с изм. и доп., вступ. в силу с 01.01.2019) </a:t>
            </a:r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Минкультуры России от 11.07.2014 N 1215 </a:t>
            </a:r>
            <a:r>
              <a:rPr lang="ru-RU" dirty="0" smtClean="0"/>
              <a:t>«Об </a:t>
            </a:r>
            <a:r>
              <a:rPr lang="ru-RU" dirty="0"/>
              <a:t>утверждении порядка классификации объектов туристской индустрии, включающих гостиницы и иные средства размещения, горнолыжные трассы и пляжи, осуществляемой аккредитованными </a:t>
            </a:r>
            <a:r>
              <a:rPr lang="ru-RU" dirty="0" smtClean="0"/>
              <a:t>организациями»</a:t>
            </a:r>
            <a:endParaRPr lang="ru-RU" dirty="0"/>
          </a:p>
        </p:txBody>
      </p:sp>
      <p:pic>
        <p:nvPicPr>
          <p:cNvPr id="2050" name="Picture 2" descr="http://imhotour.ru/wp-content/uploads/2017/06/potolki-v-gosti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445" y="2689935"/>
            <a:ext cx="4452152" cy="29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20" y="5926668"/>
            <a:ext cx="2905571" cy="101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3282" y="6250002"/>
            <a:ext cx="672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99"/>
                </a:solidFill>
                <a:ea typeface="Calibri" panose="020F0502020204030204" pitchFamily="34" charset="0"/>
              </a:rPr>
              <a:t>19 декабря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2018</a:t>
            </a:r>
            <a:r>
              <a:rPr lang="en-US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г.</a:t>
            </a:r>
            <a:r>
              <a:rPr lang="ru-RU" dirty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                               Точка кипения Томск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66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53"/>
          <p:cNvSpPr txBox="1">
            <a:spLocks/>
          </p:cNvSpPr>
          <p:nvPr/>
        </p:nvSpPr>
        <p:spPr>
          <a:xfrm>
            <a:off x="241527" y="1274713"/>
            <a:ext cx="8402366" cy="198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15877">
              <a:lnSpc>
                <a:spcPct val="130000"/>
              </a:lnSpc>
              <a:spcBef>
                <a:spcPct val="0"/>
              </a:spcBef>
            </a:pPr>
            <a:r>
              <a:rPr lang="ru-RU" sz="1406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База данных MOBIDAT – это информационная система по </a:t>
            </a:r>
            <a:r>
              <a:rPr lang="ru-RU" sz="1406" b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безбарьерному</a:t>
            </a:r>
            <a:r>
              <a:rPr lang="ru-RU" sz="1406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пространству городской инфраструктуры. Создана по методологии и при поддержке действующей много лет аналогичной системы в Берлине. </a:t>
            </a:r>
            <a:endParaRPr lang="ru-RU" sz="1266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just" defTabSz="315877">
              <a:lnSpc>
                <a:spcPct val="130000"/>
              </a:lnSpc>
              <a:spcBef>
                <a:spcPct val="0"/>
              </a:spcBef>
            </a:pPr>
            <a:endParaRPr lang="ru-RU" sz="1266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just" defTabSz="315877">
              <a:lnSpc>
                <a:spcPct val="130000"/>
              </a:lnSpc>
              <a:spcBef>
                <a:spcPct val="0"/>
              </a:spcBef>
            </a:pPr>
            <a:r>
              <a:rPr lang="ru-RU" sz="1266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MOBIDAT охватывает информацию по культуре, досугу, спорту, туризму и предоставляет сведения о доступности зданий и учреждений для людей с ограниченными возможностями. </a:t>
            </a:r>
          </a:p>
          <a:p>
            <a:pPr algn="just" defTabSz="315877">
              <a:spcBef>
                <a:spcPct val="0"/>
              </a:spcBef>
            </a:pPr>
            <a:endParaRPr lang="ru-RU" sz="984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6456" y="3304282"/>
            <a:ext cx="4688086" cy="818182"/>
            <a:chOff x="837158" y="3363144"/>
            <a:chExt cx="4688086" cy="818182"/>
          </a:xfrm>
        </p:grpSpPr>
        <p:pic>
          <p:nvPicPr>
            <p:cNvPr id="10" name="pasted-image.png"/>
            <p:cNvPicPr>
              <a:picLocks noChangeAspect="1" noChangeArrowheads="1"/>
            </p:cNvPicPr>
            <p:nvPr/>
          </p:nvPicPr>
          <p:blipFill>
            <a:blip r:embed="rId2"/>
            <a:srcRect b="81789"/>
            <a:stretch>
              <a:fillRect/>
            </a:stretch>
          </p:blipFill>
          <p:spPr bwMode="auto">
            <a:xfrm>
              <a:off x="837158" y="3363144"/>
              <a:ext cx="647402" cy="818182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1" name="pasted-image.png"/>
            <p:cNvPicPr>
              <a:picLocks noChangeAspect="1" noChangeArrowheads="1"/>
            </p:cNvPicPr>
            <p:nvPr/>
          </p:nvPicPr>
          <p:blipFill>
            <a:blip r:embed="rId3"/>
            <a:srcRect b="67181"/>
            <a:stretch>
              <a:fillRect/>
            </a:stretch>
          </p:blipFill>
          <p:spPr bwMode="auto">
            <a:xfrm>
              <a:off x="4688086" y="3473649"/>
              <a:ext cx="272355" cy="59717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19" name="pasted-image.png"/>
            <p:cNvPicPr>
              <a:picLocks noChangeAspect="1" noChangeArrowheads="1"/>
            </p:cNvPicPr>
            <p:nvPr/>
          </p:nvPicPr>
          <p:blipFill>
            <a:blip r:embed="rId2"/>
            <a:srcRect t="17844" b="65247"/>
            <a:stretch>
              <a:fillRect/>
            </a:stretch>
          </p:blipFill>
          <p:spPr bwMode="auto">
            <a:xfrm>
              <a:off x="1438796" y="3414490"/>
              <a:ext cx="647402" cy="76013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0" name="pasted-image.png"/>
            <p:cNvPicPr>
              <a:picLocks noChangeAspect="1" noChangeArrowheads="1"/>
            </p:cNvPicPr>
            <p:nvPr/>
          </p:nvPicPr>
          <p:blipFill>
            <a:blip r:embed="rId2"/>
            <a:srcRect t="85049"/>
            <a:stretch>
              <a:fillRect/>
            </a:stretch>
          </p:blipFill>
          <p:spPr bwMode="auto">
            <a:xfrm>
              <a:off x="3863207" y="3425652"/>
              <a:ext cx="627311" cy="649635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1" name="pasted-image.png"/>
            <p:cNvPicPr>
              <a:picLocks noChangeAspect="1" noChangeArrowheads="1"/>
            </p:cNvPicPr>
            <p:nvPr/>
          </p:nvPicPr>
          <p:blipFill>
            <a:blip r:embed="rId2"/>
            <a:srcRect t="34183" b="49341"/>
            <a:stretch>
              <a:fillRect/>
            </a:stretch>
          </p:blipFill>
          <p:spPr bwMode="auto">
            <a:xfrm>
              <a:off x="2040434" y="3396630"/>
              <a:ext cx="648519" cy="74004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2" name="pasted-image.png"/>
            <p:cNvPicPr>
              <a:picLocks noChangeAspect="1" noChangeArrowheads="1"/>
            </p:cNvPicPr>
            <p:nvPr/>
          </p:nvPicPr>
          <p:blipFill>
            <a:blip r:embed="rId2"/>
            <a:srcRect t="51685" b="32941"/>
            <a:stretch>
              <a:fillRect/>
            </a:stretch>
          </p:blipFill>
          <p:spPr bwMode="auto">
            <a:xfrm>
              <a:off x="2642072" y="3425652"/>
              <a:ext cx="648518" cy="69205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3" name="pasted-image.png"/>
            <p:cNvPicPr>
              <a:picLocks noChangeAspect="1" noChangeArrowheads="1"/>
            </p:cNvPicPr>
            <p:nvPr/>
          </p:nvPicPr>
          <p:blipFill>
            <a:blip r:embed="rId2"/>
            <a:srcRect t="68153" b="15956"/>
            <a:stretch>
              <a:fillRect/>
            </a:stretch>
          </p:blipFill>
          <p:spPr bwMode="auto">
            <a:xfrm>
              <a:off x="3252639" y="3425652"/>
              <a:ext cx="627311" cy="69093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4" name="pasted-image.png"/>
            <p:cNvPicPr>
              <a:picLocks noChangeAspect="1" noChangeArrowheads="1"/>
            </p:cNvPicPr>
            <p:nvPr/>
          </p:nvPicPr>
          <p:blipFill>
            <a:blip r:embed="rId3"/>
            <a:srcRect t="33430" b="33430"/>
            <a:stretch>
              <a:fillRect/>
            </a:stretch>
          </p:blipFill>
          <p:spPr bwMode="auto">
            <a:xfrm>
              <a:off x="4991696" y="3470300"/>
              <a:ext cx="272355" cy="60275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pic>
          <p:nvPicPr>
            <p:cNvPr id="25" name="pasted-image.png"/>
            <p:cNvPicPr>
              <a:picLocks noChangeAspect="1" noChangeArrowheads="1"/>
            </p:cNvPicPr>
            <p:nvPr/>
          </p:nvPicPr>
          <p:blipFill>
            <a:blip r:embed="rId3"/>
            <a:srcRect t="66670"/>
            <a:stretch>
              <a:fillRect/>
            </a:stretch>
          </p:blipFill>
          <p:spPr bwMode="auto">
            <a:xfrm>
              <a:off x="5254005" y="3469184"/>
              <a:ext cx="271239" cy="60610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  <p:sp>
        <p:nvSpPr>
          <p:cNvPr id="28" name="Shape 55"/>
          <p:cNvSpPr>
            <a:spLocks noChangeArrowheads="1"/>
          </p:cNvSpPr>
          <p:nvPr/>
        </p:nvSpPr>
        <p:spPr bwMode="auto">
          <a:xfrm>
            <a:off x="241526" y="4171876"/>
            <a:ext cx="10900607" cy="185718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algn="just" defTabSz="449263">
              <a:lnSpc>
                <a:spcPct val="130000"/>
              </a:lnSpc>
            </a:pPr>
            <a:endParaRPr lang="ru-RU" sz="1000" dirty="0">
              <a:solidFill>
                <a:srgbClr val="000000"/>
              </a:solidFill>
              <a:cs typeface="Helvetica Light"/>
              <a:sym typeface="Arial" charset="0"/>
            </a:endParaRPr>
          </a:p>
          <a:p>
            <a:pPr algn="just" defTabSz="449263">
              <a:lnSpc>
                <a:spcPct val="130000"/>
              </a:lnSpc>
            </a:pPr>
            <a:r>
              <a:rPr lang="ru-RU" sz="1400" b="1" dirty="0">
                <a:solidFill>
                  <a:srgbClr val="000000"/>
                </a:solidFill>
                <a:cs typeface="Helvetica Light"/>
                <a:sym typeface="Arial" charset="0"/>
              </a:rPr>
              <a:t>Спецификация системы содержит ряд обязательных требований к зданиям и помещениям. </a:t>
            </a:r>
          </a:p>
          <a:p>
            <a:pPr algn="just" defTabSz="449263">
              <a:lnSpc>
                <a:spcPct val="130000"/>
              </a:lnSpc>
            </a:pPr>
            <a:endParaRPr lang="ru-RU" sz="1050" dirty="0">
              <a:solidFill>
                <a:srgbClr val="000000"/>
              </a:solidFill>
              <a:cs typeface="Helvetica Light"/>
              <a:sym typeface="Arial" charset="0"/>
            </a:endParaRPr>
          </a:p>
          <a:p>
            <a:pPr algn="just" defTabSz="449263">
              <a:lnSpc>
                <a:spcPct val="130000"/>
              </a:lnSpc>
            </a:pPr>
            <a:r>
              <a:rPr lang="ru-RU" sz="1200" dirty="0">
                <a:solidFill>
                  <a:srgbClr val="000000"/>
                </a:solidFill>
                <a:cs typeface="Helvetica Light"/>
                <a:sym typeface="Arial" charset="0"/>
              </a:rPr>
              <a:t>Степень </a:t>
            </a:r>
            <a:r>
              <a:rPr lang="ru-RU" sz="1200" dirty="0" err="1">
                <a:solidFill>
                  <a:srgbClr val="000000"/>
                </a:solidFill>
                <a:cs typeface="Helvetica Light"/>
                <a:sym typeface="Arial" charset="0"/>
              </a:rPr>
              <a:t>безбарьерности</a:t>
            </a:r>
            <a:r>
              <a:rPr lang="ru-RU" sz="1200" dirty="0">
                <a:solidFill>
                  <a:srgbClr val="000000"/>
                </a:solidFill>
                <a:cs typeface="Helvetica Light"/>
                <a:sym typeface="Arial" charset="0"/>
              </a:rPr>
              <a:t> объекта подтверждается специально разработанными пиктограммами, указывающими на ситуацию с парковкой, доступность для колясочников, наличие туалета для колясочников, наличие подъемника, удобства в гостиничном номере, наличие бассейна, ванной, спортивного зала и помощи для различных категорий инвалидов. Интернет-ресурс бесплатно информирует о степени доступности объектов и туристических маршрутов всех туристов с ограниченными возможностями здоровья.</a:t>
            </a:r>
          </a:p>
        </p:txBody>
      </p:sp>
      <p:pic>
        <p:nvPicPr>
          <p:cNvPr id="29" name="pasted-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526" y="145102"/>
            <a:ext cx="1779239" cy="8621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006756" y="287740"/>
            <a:ext cx="2831536" cy="480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www.mobidat.ru</a:t>
            </a:r>
            <a:endParaRPr lang="ru-RU" sz="2000" dirty="0"/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8010" y="0"/>
            <a:ext cx="1106287" cy="13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5411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753" y="418712"/>
            <a:ext cx="707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 настоящему времени обследованы и занесены на карту 600 объектов туристской инфраструктуры, из них 300 – классифицированные гостиницы.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2538" y="2087737"/>
            <a:ext cx="7083245" cy="365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300 обследованных гостиниц: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доступно – 42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 для лиц с нарушениями опорно-двигательной системы – 73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 для лиц с нарушениями зрения – 52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 для лиц с нарушениями слуха – 44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 для лиц, передвигающихся на инвалидной коляске – 67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специально адаптированных туалетных кабинок – 55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парковочных мест для инвалидов – 243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адаптированного лифта – 33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специально адаптированных номеров для ночлега – 86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asted-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3091" y="1547444"/>
            <a:ext cx="1436123" cy="69589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8010" y="0"/>
            <a:ext cx="1106287" cy="13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613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91"/>
          <p:cNvSpPr txBox="1">
            <a:spLocks/>
          </p:cNvSpPr>
          <p:nvPr/>
        </p:nvSpPr>
        <p:spPr>
          <a:xfrm>
            <a:off x="267375" y="381516"/>
            <a:ext cx="9176273" cy="159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15877">
              <a:spcBef>
                <a:spcPct val="0"/>
              </a:spcBef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Интерактивная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карта Москвы, с обозначенными на ней объектами с той или иной степенью адаптации.  </a:t>
            </a:r>
          </a:p>
          <a:p>
            <a:pPr algn="just" defTabSz="315877">
              <a:spcBef>
                <a:spcPct val="0"/>
              </a:spcBef>
            </a:pPr>
            <a:endParaRPr lang="ru-RU" sz="1266" b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algn="just" defTabSz="315877">
              <a:spcBef>
                <a:spcPct val="0"/>
              </a:spcBef>
            </a:pPr>
            <a:r>
              <a:rPr lang="ru-RU" sz="1758" u="sng" dirty="0">
                <a:solidFill>
                  <a:srgbClr val="0365C0"/>
                </a:solidFill>
                <a:latin typeface="Arial" charset="0"/>
                <a:cs typeface="Arial" charset="0"/>
                <a:sym typeface="Arial" charset="0"/>
              </a:rPr>
              <a:t>www.mobidat.ru</a:t>
            </a:r>
          </a:p>
        </p:txBody>
      </p:sp>
      <p:pic>
        <p:nvPicPr>
          <p:cNvPr id="24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11769" y="1719510"/>
            <a:ext cx="5041130" cy="3949205"/>
          </a:xfrm>
          <a:prstGeom prst="rect">
            <a:avLst/>
          </a:prstGeom>
          <a:ln w="25400">
            <a:miter lim="400000"/>
          </a:ln>
          <a:effectLst>
            <a:outerShdw blurRad="493894" dist="127000" dir="5400000" rotWithShape="0">
              <a:srgbClr val="000000">
                <a:alpha val="16018"/>
              </a:srgbClr>
            </a:outerShdw>
          </a:effectLst>
        </p:spPr>
      </p:pic>
      <p:pic>
        <p:nvPicPr>
          <p:cNvPr id="25" name="pasted-image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479699" y="2940094"/>
            <a:ext cx="4407806" cy="499775"/>
          </a:xfrm>
          <a:prstGeom prst="rect">
            <a:avLst/>
          </a:prstGeom>
          <a:ln w="25400">
            <a:miter lim="400000"/>
          </a:ln>
          <a:effectLst>
            <a:outerShdw blurRad="652276" dist="127000" dir="5400000" rotWithShape="0">
              <a:srgbClr val="000000">
                <a:alpha val="32654"/>
              </a:srgbClr>
            </a:outerShdw>
          </a:effectLst>
        </p:spPr>
      </p:pic>
      <p:sp>
        <p:nvSpPr>
          <p:cNvPr id="26" name="Shape 97"/>
          <p:cNvSpPr>
            <a:spLocks noChangeArrowheads="1"/>
          </p:cNvSpPr>
          <p:nvPr/>
        </p:nvSpPr>
        <p:spPr bwMode="auto">
          <a:xfrm>
            <a:off x="2569529" y="3031312"/>
            <a:ext cx="2239538" cy="52747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pPr algn="just" defTabSz="315877"/>
            <a:r>
              <a:rPr lang="ru-RU" sz="1266" b="1" dirty="0">
                <a:solidFill>
                  <a:srgbClr val="C82506"/>
                </a:solidFill>
                <a:cs typeface="Helvetica Light"/>
                <a:sym typeface="Arial" charset="0"/>
              </a:rPr>
              <a:t>	Строка поиска</a:t>
            </a:r>
            <a:endParaRPr lang="ru-RU" sz="984" b="1" dirty="0">
              <a:solidFill>
                <a:srgbClr val="C82506"/>
              </a:solidFill>
              <a:cs typeface="Helvetica Light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227" y="847622"/>
            <a:ext cx="5375864" cy="660619"/>
          </a:xfrm>
          <a:prstGeom prst="rect">
            <a:avLst/>
          </a:prstGeom>
        </p:spPr>
      </p:pic>
      <p:pic>
        <p:nvPicPr>
          <p:cNvPr id="10" name="pasted-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73091" y="1547444"/>
            <a:ext cx="1436123" cy="69589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11" name="Изображение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38010" y="0"/>
            <a:ext cx="1106287" cy="136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pic>
        <p:nvPicPr>
          <p:cNvPr id="15" name="pasted-image.png"/>
          <p:cNvPicPr/>
          <p:nvPr/>
        </p:nvPicPr>
        <p:blipFill>
          <a:blip r:embed="rId8"/>
          <a:srcRect l="1670"/>
          <a:stretch>
            <a:fillRect/>
          </a:stretch>
        </p:blipFill>
        <p:spPr>
          <a:xfrm>
            <a:off x="6162594" y="2319090"/>
            <a:ext cx="3527157" cy="3323440"/>
          </a:xfrm>
          <a:prstGeom prst="rect">
            <a:avLst/>
          </a:prstGeom>
          <a:ln w="25400">
            <a:miter lim="400000"/>
          </a:ln>
          <a:effectLst>
            <a:outerShdw blurRad="658541" dist="127000" dir="5400000" rotWithShape="0">
              <a:srgbClr val="000000">
                <a:alpha val="18956"/>
              </a:srgbClr>
            </a:outerShdw>
          </a:effectLst>
        </p:spPr>
      </p:pic>
      <p:pic>
        <p:nvPicPr>
          <p:cNvPr id="16" name="Изображение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4874" y="2373352"/>
            <a:ext cx="684877" cy="6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962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Спасибо за внимание</a:t>
            </a:r>
            <a:r>
              <a:rPr lang="ru-RU" sz="4400" b="1" dirty="0" smtClean="0"/>
              <a:t>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99" y="2356081"/>
            <a:ext cx="3161935" cy="1105644"/>
          </a:xfrm>
          <a:prstGeom prst="rect">
            <a:avLst/>
          </a:prstGeom>
        </p:spPr>
      </p:pic>
      <p:pic>
        <p:nvPicPr>
          <p:cNvPr id="5" name="Picture 4" descr="http://www.stickpng.com/assets/images/58738756f3a71010b5e8ef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219" y="3174474"/>
            <a:ext cx="2796048" cy="57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800" y="4137174"/>
            <a:ext cx="6739467" cy="2936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6699"/>
                </a:solidFill>
              </a:rPr>
              <a:t>Центр </a:t>
            </a:r>
            <a:r>
              <a:rPr lang="ru-RU" sz="2000" b="1" dirty="0">
                <a:solidFill>
                  <a:srgbClr val="006699"/>
                </a:solidFill>
              </a:rPr>
              <a:t>развития социального и культурно-познавательного </a:t>
            </a:r>
            <a:r>
              <a:rPr lang="ru-RU" sz="2000" b="1" dirty="0" smtClean="0">
                <a:solidFill>
                  <a:srgbClr val="006699"/>
                </a:solidFill>
              </a:rPr>
              <a:t>туризма, г. Москва</a:t>
            </a:r>
          </a:p>
          <a:p>
            <a:pPr marL="0" indent="0">
              <a:buNone/>
            </a:pPr>
            <a:r>
              <a:rPr lang="ru-RU" dirty="0" smtClean="0"/>
              <a:t>Директор: Крошкин Лев Леонидович</a:t>
            </a:r>
          </a:p>
          <a:p>
            <a:pPr marL="0" indent="0">
              <a:buNone/>
            </a:pPr>
            <a:r>
              <a:rPr lang="ru-RU" dirty="0" smtClean="0"/>
              <a:t>Тел. </a:t>
            </a:r>
            <a:r>
              <a:rPr lang="en-US" dirty="0"/>
              <a:t>+7 (905) 535 80 </a:t>
            </a:r>
            <a:r>
              <a:rPr lang="en-US" dirty="0" smtClean="0"/>
              <a:t>11</a:t>
            </a:r>
          </a:p>
          <a:p>
            <a:pPr marL="0" indent="0">
              <a:buNone/>
            </a:pPr>
            <a:r>
              <a:rPr lang="ru-RU" dirty="0" smtClean="0"/>
              <a:t>info@hotelclass.ru </a:t>
            </a:r>
          </a:p>
          <a:p>
            <a:pPr marL="0" indent="0">
              <a:buNone/>
            </a:pPr>
            <a:r>
              <a:rPr lang="en-US" dirty="0" smtClean="0"/>
              <a:t>www.hotelclass.ru</a:t>
            </a:r>
          </a:p>
          <a:p>
            <a:pPr marL="0" indent="0">
              <a:buFont typeface="Wingdings 3" charset="2"/>
              <a:buNone/>
            </a:pPr>
            <a:endParaRPr lang="ru-RU" sz="32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30977" y="4384791"/>
            <a:ext cx="5770778" cy="1995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6699"/>
                </a:solidFill>
              </a:rPr>
              <a:t>Эксперт</a:t>
            </a:r>
            <a:endParaRPr lang="ru-RU" sz="2000" b="1" dirty="0">
              <a:solidFill>
                <a:srgbClr val="006699"/>
              </a:solidFill>
            </a:endParaRPr>
          </a:p>
          <a:p>
            <a:pPr marL="0" indent="0">
              <a:buNone/>
            </a:pPr>
            <a:r>
              <a:rPr lang="ru-RU" dirty="0" smtClean="0"/>
              <a:t>Арсений Роман Михайлович</a:t>
            </a:r>
          </a:p>
          <a:p>
            <a:pPr marL="0" indent="0">
              <a:buNone/>
            </a:pPr>
            <a:r>
              <a:rPr lang="en-US" dirty="0" smtClean="0"/>
              <a:t>arseniy-roman@mail.ru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ел/</a:t>
            </a:r>
            <a:r>
              <a:rPr lang="en-US" dirty="0" err="1" smtClean="0"/>
              <a:t>whatsapp</a:t>
            </a:r>
            <a:r>
              <a:rPr lang="en-US" dirty="0" smtClean="0"/>
              <a:t> +7 </a:t>
            </a:r>
            <a:r>
              <a:rPr lang="ru-RU" dirty="0" smtClean="0"/>
              <a:t>(</a:t>
            </a:r>
            <a:r>
              <a:rPr lang="en-US" dirty="0" smtClean="0"/>
              <a:t>910</a:t>
            </a:r>
            <a:r>
              <a:rPr lang="ru-RU" dirty="0" smtClean="0"/>
              <a:t>)</a:t>
            </a:r>
            <a:r>
              <a:rPr lang="en-US" dirty="0" smtClean="0"/>
              <a:t> 453 04 00</a:t>
            </a:r>
            <a:endParaRPr lang="ru-RU" sz="2800" dirty="0"/>
          </a:p>
        </p:txBody>
      </p:sp>
      <p:pic>
        <p:nvPicPr>
          <p:cNvPr id="7" name="pasted-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6955" y="2665580"/>
            <a:ext cx="2339960" cy="113386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988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512175" cy="3416300"/>
          </a:xfrm>
        </p:spPr>
        <p:txBody>
          <a:bodyPr/>
          <a:lstStyle/>
          <a:p>
            <a:r>
              <a:rPr lang="ru-RU" dirty="0"/>
              <a:t>предоставление потребителям необходимой и достоверной информации о соответствии гостиниц </a:t>
            </a:r>
            <a:r>
              <a:rPr lang="ru-RU" dirty="0" smtClean="0"/>
              <a:t>категории</a:t>
            </a:r>
            <a:endParaRPr lang="ru-RU" dirty="0"/>
          </a:p>
          <a:p>
            <a:r>
              <a:rPr lang="ru-RU" dirty="0"/>
              <a:t>повышение конкурентоспособности гостиничных услуг и привлекательности гостиниц, направленное на увеличение туристского потока и развитие внутреннего и въездного туризма, за счет укрепления доверия потребителей к оценке соответствия </a:t>
            </a:r>
            <a:r>
              <a:rPr lang="ru-RU" dirty="0" smtClean="0"/>
              <a:t>гостиниц</a:t>
            </a:r>
            <a:endParaRPr lang="ru-RU" dirty="0"/>
          </a:p>
        </p:txBody>
      </p:sp>
      <p:pic>
        <p:nvPicPr>
          <p:cNvPr id="3076" name="Picture 4" descr="http://zaomos.news/upload/iblock/6ba/6baefc1d5ffda1434cb5828467c3cd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120" y="2603500"/>
            <a:ext cx="4144608" cy="31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4245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Обязательная 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584512" cy="3416300"/>
          </a:xfrm>
        </p:spPr>
        <p:txBody>
          <a:bodyPr/>
          <a:lstStyle/>
          <a:p>
            <a:r>
              <a:rPr lang="ru-RU" dirty="0"/>
              <a:t>Федеральный закон </a:t>
            </a:r>
            <a:r>
              <a:rPr lang="ru-RU" dirty="0" smtClean="0"/>
              <a:t>«О </a:t>
            </a:r>
            <a:r>
              <a:rPr lang="ru-RU" dirty="0"/>
              <a:t>внесении изменений в Федеральный закон </a:t>
            </a:r>
            <a:r>
              <a:rPr lang="ru-RU" dirty="0" smtClean="0"/>
              <a:t>«Об </a:t>
            </a:r>
            <a:r>
              <a:rPr lang="ru-RU" dirty="0"/>
              <a:t>основах туристской деятельности в Российской </a:t>
            </a:r>
            <a:r>
              <a:rPr lang="ru-RU" dirty="0" smtClean="0"/>
              <a:t>Федерации» </a:t>
            </a:r>
            <a:r>
              <a:rPr lang="ru-RU" dirty="0"/>
              <a:t>и Кодекс Российской Федерации об административных правонарушениях в целях совершенствования правового регулирования предоставления гостиничных услуг и классификации объектов туристской </a:t>
            </a:r>
            <a:r>
              <a:rPr lang="ru-RU" dirty="0" smtClean="0"/>
              <a:t>индустрии» </a:t>
            </a:r>
            <a:r>
              <a:rPr lang="ru-RU" dirty="0"/>
              <a:t>от 05.02.2018 N 16-ФЗ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3600" y="2722034"/>
            <a:ext cx="4267200" cy="283159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974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3" y="973668"/>
            <a:ext cx="9589685" cy="706964"/>
          </a:xfrm>
        </p:spPr>
        <p:txBody>
          <a:bodyPr/>
          <a:lstStyle/>
          <a:p>
            <a:r>
              <a:rPr lang="ru-RU" dirty="0" smtClean="0"/>
              <a:t>Запрещается работать без категории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711313" cy="3416300"/>
          </a:xfrm>
        </p:spPr>
        <p:txBody>
          <a:bodyPr>
            <a:normAutofit/>
          </a:bodyPr>
          <a:lstStyle/>
          <a:p>
            <a:r>
              <a:rPr lang="ru-RU" sz="2800" dirty="0"/>
              <a:t>- </a:t>
            </a:r>
            <a:r>
              <a:rPr lang="ru-RU" sz="2800" dirty="0" smtClean="0"/>
              <a:t>гостиницы с </a:t>
            </a:r>
            <a:r>
              <a:rPr lang="ru-RU" sz="2800" dirty="0"/>
              <a:t>номерным фондом более 50 гостиничных номеров – </a:t>
            </a:r>
            <a:r>
              <a:rPr lang="ru-RU" sz="2800" b="1" dirty="0"/>
              <a:t>с 1 июля 2019 </a:t>
            </a:r>
            <a:r>
              <a:rPr lang="ru-RU" sz="2800" b="1" dirty="0" smtClean="0"/>
              <a:t>года </a:t>
            </a:r>
            <a:endParaRPr lang="ru-RU" sz="2800" b="1" dirty="0"/>
          </a:p>
          <a:p>
            <a:r>
              <a:rPr lang="ru-RU" sz="2800" dirty="0"/>
              <a:t>- гостиницы </a:t>
            </a:r>
            <a:r>
              <a:rPr lang="ru-RU" sz="2800" dirty="0" smtClean="0"/>
              <a:t>с </a:t>
            </a:r>
            <a:r>
              <a:rPr lang="ru-RU" sz="2800" dirty="0"/>
              <a:t>номерным фондом более 15 гостиничных номеров – </a:t>
            </a:r>
            <a:r>
              <a:rPr lang="ru-RU" sz="2800" b="1" dirty="0"/>
              <a:t>с 1 января 2020 </a:t>
            </a:r>
            <a:r>
              <a:rPr lang="ru-RU" sz="2800" b="1" dirty="0" smtClean="0"/>
              <a:t>года</a:t>
            </a:r>
            <a:endParaRPr lang="ru-RU" sz="2800" b="1" dirty="0"/>
          </a:p>
          <a:p>
            <a:r>
              <a:rPr lang="ru-RU" sz="2800" dirty="0"/>
              <a:t>- гостиницы </a:t>
            </a:r>
            <a:r>
              <a:rPr lang="ru-RU" sz="2800" dirty="0" smtClean="0"/>
              <a:t>с </a:t>
            </a:r>
            <a:r>
              <a:rPr lang="ru-RU" sz="2800" dirty="0"/>
              <a:t>номерным фондом 15 и менее гостиничных номеров – </a:t>
            </a:r>
            <a:r>
              <a:rPr lang="ru-RU" sz="2800" b="1" dirty="0"/>
              <a:t>с 1 января 2021 </a:t>
            </a:r>
            <a:r>
              <a:rPr lang="ru-RU" sz="2800" b="1" dirty="0" smtClean="0"/>
              <a:t>года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20" y="5926668"/>
            <a:ext cx="2905571" cy="1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3282" y="6250002"/>
            <a:ext cx="672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99"/>
                </a:solidFill>
                <a:ea typeface="Calibri" panose="020F0502020204030204" pitchFamily="34" charset="0"/>
              </a:rPr>
              <a:t>19 декабря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2018</a:t>
            </a:r>
            <a:r>
              <a:rPr lang="en-US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г.</a:t>
            </a:r>
            <a:r>
              <a:rPr lang="ru-RU" dirty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                               Точка кипения Томск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20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518" y="2647888"/>
            <a:ext cx="4624408" cy="3416300"/>
          </a:xfrm>
        </p:spPr>
        <p:txBody>
          <a:bodyPr/>
          <a:lstStyle/>
          <a:p>
            <a:r>
              <a:rPr lang="ru-RU" b="1" dirty="0" smtClean="0"/>
              <a:t>Действующая система</a:t>
            </a:r>
          </a:p>
          <a:p>
            <a:r>
              <a:rPr lang="ru-RU" dirty="0" smtClean="0"/>
              <a:t>6 категорий средств размещения (без звезд, одна звезда, две звезды, три звезды, четыре звезды, пять звезд)</a:t>
            </a:r>
          </a:p>
          <a:p>
            <a:r>
              <a:rPr lang="ru-RU" dirty="0" smtClean="0"/>
              <a:t>10 категорий номеров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23248" y="2641353"/>
            <a:ext cx="4608990" cy="341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Проект новой системы</a:t>
            </a:r>
          </a:p>
          <a:p>
            <a:r>
              <a:rPr lang="ru-RU" dirty="0" smtClean="0"/>
              <a:t>Три системы классификации: Система звезд, система ключей, система классификации хостелов</a:t>
            </a:r>
          </a:p>
          <a:p>
            <a:r>
              <a:rPr lang="ru-RU" dirty="0" smtClean="0"/>
              <a:t>6 категорий гостиниц (</a:t>
            </a:r>
            <a:r>
              <a:rPr lang="ru-RU" b="1" strike="sngStrike" dirty="0" smtClean="0"/>
              <a:t>без звезд</a:t>
            </a:r>
            <a:r>
              <a:rPr lang="ru-RU" dirty="0" smtClean="0"/>
              <a:t>, одна </a:t>
            </a:r>
            <a:r>
              <a:rPr lang="ru-RU" dirty="0"/>
              <a:t>звезда, две звезды, </a:t>
            </a:r>
            <a:r>
              <a:rPr lang="ru-RU" dirty="0" smtClean="0"/>
              <a:t>три </a:t>
            </a:r>
            <a:r>
              <a:rPr lang="ru-RU" dirty="0"/>
              <a:t>звезды, </a:t>
            </a:r>
            <a:r>
              <a:rPr lang="ru-RU" b="1" dirty="0" smtClean="0"/>
              <a:t>три звезды плюс</a:t>
            </a:r>
            <a:r>
              <a:rPr lang="ru-RU" dirty="0" smtClean="0"/>
              <a:t>, четыре </a:t>
            </a:r>
            <a:r>
              <a:rPr lang="ru-RU" dirty="0"/>
              <a:t>звезды, пять звезд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3 категории номеров: высшая (5 подкатегорий), стандарт (1 подкатегория), эконом (4 подкатегории)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20" y="5926668"/>
            <a:ext cx="2905571" cy="10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3282" y="6250002"/>
            <a:ext cx="672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99"/>
                </a:solidFill>
                <a:ea typeface="Calibri" panose="020F0502020204030204" pitchFamily="34" charset="0"/>
              </a:rPr>
              <a:t>19 декабря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2018</a:t>
            </a:r>
            <a:r>
              <a:rPr lang="en-US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г.</a:t>
            </a:r>
            <a:r>
              <a:rPr lang="ru-RU" dirty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                               Точка кипения Томск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60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только балльная оценка</a:t>
            </a:r>
          </a:p>
          <a:p>
            <a:r>
              <a:rPr lang="ru-RU" dirty="0" smtClean="0"/>
              <a:t>оценка санитарного состояния и технического качества гостиниц и номерного фонда (например, состояние полотенец, чистота, трещины на фасаде и пр.)</a:t>
            </a:r>
          </a:p>
          <a:p>
            <a:r>
              <a:rPr lang="ru-RU" dirty="0" smtClean="0"/>
              <a:t>новые требования к персоналу, основанные на профессиональных стандартах</a:t>
            </a:r>
          </a:p>
          <a:p>
            <a:r>
              <a:rPr lang="ru-RU" dirty="0" smtClean="0"/>
              <a:t>требования к качеству гостиничных услуг (например, использование книги отзывов и предложений, ответ на телефонный звонок не позднее 3-го звонка, фоновый шум в процессе общения по телефону с сотрудником отдела бронирования, доброжелательность, внимание, улыбка персонала, визуальный контакт на уровне глаз, реагирование на просьбы гостя, фен чистый, шнур не запутанный, посуда хорошо вымыта не имеет сколов и др.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20" y="5926668"/>
            <a:ext cx="2905571" cy="10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3282" y="6250002"/>
            <a:ext cx="672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99"/>
                </a:solidFill>
                <a:ea typeface="Calibri" panose="020F0502020204030204" pitchFamily="34" charset="0"/>
              </a:rPr>
              <a:t>19 декабря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2018</a:t>
            </a:r>
            <a:r>
              <a:rPr lang="en-US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г.</a:t>
            </a:r>
            <a:r>
              <a:rPr lang="ru-RU" dirty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                               Точка кипения Томск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27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гостиниц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009" y="2675466"/>
            <a:ext cx="4988392" cy="3344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Действующая система</a:t>
            </a:r>
          </a:p>
          <a:p>
            <a:r>
              <a:rPr lang="ru-RU" sz="2000" dirty="0"/>
              <a:t>гостиницы менее 50 номеров </a:t>
            </a:r>
            <a:endParaRPr lang="ru-RU" sz="2000" dirty="0" smtClean="0"/>
          </a:p>
          <a:p>
            <a:r>
              <a:rPr lang="ru-RU" sz="2000" dirty="0" smtClean="0"/>
              <a:t>гостиницы более 50 номеров </a:t>
            </a:r>
          </a:p>
          <a:p>
            <a:r>
              <a:rPr lang="ru-RU" sz="2000" dirty="0" err="1" smtClean="0"/>
              <a:t>апартотели</a:t>
            </a:r>
            <a:endParaRPr lang="ru-RU" sz="2000" dirty="0" smtClean="0"/>
          </a:p>
          <a:p>
            <a:r>
              <a:rPr lang="ru-RU" sz="2000" dirty="0" smtClean="0"/>
              <a:t>курортные отели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20" y="5926668"/>
            <a:ext cx="2905571" cy="10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3282" y="6250002"/>
            <a:ext cx="6723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6699"/>
                </a:solidFill>
                <a:ea typeface="Calibri" panose="020F0502020204030204" pitchFamily="34" charset="0"/>
              </a:rPr>
              <a:t>19 декабря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2018</a:t>
            </a:r>
            <a:r>
              <a:rPr lang="en-US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г.</a:t>
            </a:r>
            <a:r>
              <a:rPr lang="ru-RU" dirty="0">
                <a:solidFill>
                  <a:srgbClr val="006699"/>
                </a:solidFill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>                               Точка кипения Томск</a:t>
            </a:r>
            <a:r>
              <a:rPr lang="ru-RU" dirty="0" smtClean="0">
                <a:solidFill>
                  <a:srgbClr val="006699"/>
                </a:solidFill>
                <a:ea typeface="Calibri" panose="020F0502020204030204" pitchFamily="34" charset="0"/>
              </a:rPr>
              <a:t> </a:t>
            </a: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69075" y="3037934"/>
            <a:ext cx="498839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дома отдыха (пансионаты)</a:t>
            </a:r>
          </a:p>
          <a:p>
            <a:r>
              <a:rPr lang="ru-RU" sz="2000" dirty="0" smtClean="0"/>
              <a:t>гостиницы, расположенные в зданиях, являющихся объектами культурного наследия</a:t>
            </a:r>
          </a:p>
          <a:p>
            <a:r>
              <a:rPr lang="ru-RU" sz="2000" dirty="0" smtClean="0"/>
              <a:t>гостиницы, расположенные на территориях исторического поселения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3288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гостиниц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1884" y="2353733"/>
            <a:ext cx="4719049" cy="389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b="1" dirty="0" smtClean="0"/>
              <a:t>Проект новой системы</a:t>
            </a:r>
          </a:p>
          <a:p>
            <a:r>
              <a:rPr lang="ru-RU" sz="1600" b="1" dirty="0"/>
              <a:t>Система звезд:</a:t>
            </a:r>
          </a:p>
          <a:p>
            <a:pPr lvl="1"/>
            <a:r>
              <a:rPr lang="ru-RU" sz="1400" dirty="0" smtClean="0"/>
              <a:t>отель </a:t>
            </a:r>
            <a:r>
              <a:rPr lang="ru-RU" sz="1400" dirty="0"/>
              <a:t>(гостиница)</a:t>
            </a:r>
          </a:p>
          <a:p>
            <a:pPr lvl="1"/>
            <a:r>
              <a:rPr lang="ru-RU" sz="1400" dirty="0" smtClean="0"/>
              <a:t>мини-отель </a:t>
            </a:r>
            <a:r>
              <a:rPr lang="ru-RU" sz="1400" dirty="0"/>
              <a:t>(мини-гостиница)</a:t>
            </a:r>
          </a:p>
          <a:p>
            <a:pPr lvl="1"/>
            <a:r>
              <a:rPr lang="ru-RU" sz="1400" dirty="0" err="1" smtClean="0"/>
              <a:t>апарт</a:t>
            </a:r>
            <a:r>
              <a:rPr lang="ru-RU" sz="1400" dirty="0" smtClean="0"/>
              <a:t>-отель</a:t>
            </a:r>
            <a:endParaRPr lang="ru-RU" sz="1400" dirty="0"/>
          </a:p>
          <a:p>
            <a:pPr lvl="1"/>
            <a:r>
              <a:rPr lang="ru-RU" sz="1400" dirty="0" smtClean="0"/>
              <a:t>мотель</a:t>
            </a:r>
            <a:endParaRPr lang="ru-RU" sz="1400" dirty="0"/>
          </a:p>
          <a:p>
            <a:pPr lvl="1"/>
            <a:r>
              <a:rPr lang="ru-RU" sz="1400" dirty="0" smtClean="0"/>
              <a:t>дом </a:t>
            </a:r>
            <a:r>
              <a:rPr lang="ru-RU" sz="1400" dirty="0"/>
              <a:t>(комплекс) отдыха (пансионаты, загородные отели (загородные гостиницы), парк-отели, туристические резиденции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56020" y="5926668"/>
            <a:ext cx="11400577" cy="1016000"/>
            <a:chOff x="256020" y="5926668"/>
            <a:chExt cx="11400577" cy="1016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6020" y="5926668"/>
              <a:ext cx="2905571" cy="1016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933282" y="6250002"/>
              <a:ext cx="672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6699"/>
                  </a:solidFill>
                  <a:ea typeface="Calibri" panose="020F0502020204030204" pitchFamily="34" charset="0"/>
                </a:rPr>
                <a:t>19 декабря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2018</a:t>
              </a:r>
              <a:r>
                <a:rPr lang="en-US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г.</a:t>
              </a:r>
              <a:r>
                <a:rPr lang="ru-RU" dirty="0">
                  <a:solidFill>
                    <a:srgbClr val="006699"/>
                  </a:solidFill>
                </a:rPr>
                <a:t> </a:t>
              </a:r>
              <a:r>
                <a:rPr lang="ru-RU" dirty="0" smtClean="0">
                  <a:solidFill>
                    <a:srgbClr val="006699"/>
                  </a:solidFill>
                </a:rPr>
                <a:t>                               Точка кипения Томск</a:t>
              </a:r>
              <a:r>
                <a:rPr lang="ru-RU" dirty="0" smtClean="0">
                  <a:solidFill>
                    <a:srgbClr val="006699"/>
                  </a:solidFill>
                  <a:ea typeface="Calibri" panose="020F0502020204030204" pitchFamily="34" charset="0"/>
                </a:rPr>
                <a:t> </a:t>
              </a:r>
              <a:endParaRPr lang="ru-RU" dirty="0">
                <a:solidFill>
                  <a:srgbClr val="006699"/>
                </a:solidFill>
              </a:endParaRPr>
            </a:p>
          </p:txBody>
        </p:sp>
      </p:grpSp>
      <p:sp>
        <p:nvSpPr>
          <p:cNvPr id="8" name="Объект 2"/>
          <p:cNvSpPr txBox="1">
            <a:spLocks/>
          </p:cNvSpPr>
          <p:nvPr/>
        </p:nvSpPr>
        <p:spPr>
          <a:xfrm>
            <a:off x="6067161" y="2912533"/>
            <a:ext cx="5589436" cy="333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Система </a:t>
            </a:r>
            <a:r>
              <a:rPr lang="ru-RU" sz="1600" b="1" dirty="0"/>
              <a:t>ключей:</a:t>
            </a:r>
          </a:p>
          <a:p>
            <a:pPr lvl="1"/>
            <a:r>
              <a:rPr lang="ru-RU" sz="1400" dirty="0" err="1" smtClean="0"/>
              <a:t>акватель</a:t>
            </a:r>
            <a:endParaRPr lang="ru-RU" sz="1400" dirty="0"/>
          </a:p>
          <a:p>
            <a:pPr lvl="1"/>
            <a:r>
              <a:rPr lang="ru-RU" sz="1400" dirty="0" smtClean="0"/>
              <a:t>гостевой </a:t>
            </a:r>
            <a:r>
              <a:rPr lang="ru-RU" sz="1400" dirty="0"/>
              <a:t>дом (дома охотника, дома рыбака, сельские гостевые дома, шале, бунгало, виллы)</a:t>
            </a:r>
          </a:p>
          <a:p>
            <a:pPr lvl="1"/>
            <a:r>
              <a:rPr lang="ru-RU" sz="1400" dirty="0" smtClean="0"/>
              <a:t>туристская </a:t>
            </a:r>
            <a:r>
              <a:rPr lang="ru-RU" sz="1400" dirty="0"/>
              <a:t>база</a:t>
            </a:r>
          </a:p>
          <a:p>
            <a:pPr lvl="1"/>
            <a:r>
              <a:rPr lang="ru-RU" sz="1400" dirty="0" smtClean="0"/>
              <a:t>комплекс </a:t>
            </a:r>
            <a:r>
              <a:rPr lang="ru-RU" sz="1400" dirty="0"/>
              <a:t>сервисных апартаментов</a:t>
            </a:r>
          </a:p>
          <a:p>
            <a:pPr lvl="1"/>
            <a:r>
              <a:rPr lang="ru-RU" sz="1400" dirty="0" smtClean="0"/>
              <a:t>квартирный </a:t>
            </a:r>
            <a:r>
              <a:rPr lang="ru-RU" sz="1400" dirty="0"/>
              <a:t>отель</a:t>
            </a:r>
          </a:p>
          <a:p>
            <a:r>
              <a:rPr lang="ru-RU" sz="1600" b="1" dirty="0" smtClean="0"/>
              <a:t>Хостелы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73301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245</TotalTime>
  <Words>1485</Words>
  <Application>Microsoft Office PowerPoint</Application>
  <PresentationFormat>Произвольный</PresentationFormat>
  <Paragraphs>172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Совет директоров</vt:lpstr>
      <vt:lpstr>Обзор изменений в нормативно-правовой базе, регламентирующей деятельность по классификации, гостиниц</vt:lpstr>
      <vt:lpstr>Нормативная база классификации</vt:lpstr>
      <vt:lpstr>Цели классификации</vt:lpstr>
      <vt:lpstr>Обязательная классификация</vt:lpstr>
      <vt:lpstr>Запрещается работать без категории</vt:lpstr>
      <vt:lpstr>Отличия</vt:lpstr>
      <vt:lpstr>Новое</vt:lpstr>
      <vt:lpstr>Типы гостиниц</vt:lpstr>
      <vt:lpstr>Типы гостиниц</vt:lpstr>
      <vt:lpstr>Этапы классификации</vt:lpstr>
      <vt:lpstr>Этапы классификации</vt:lpstr>
      <vt:lpstr>Процедура</vt:lpstr>
      <vt:lpstr>Процедура</vt:lpstr>
      <vt:lpstr>Срок действия</vt:lpstr>
      <vt:lpstr>Произошли изменения?</vt:lpstr>
      <vt:lpstr>Приостановка действия свидетельства</vt:lpstr>
      <vt:lpstr>Приостановка действия свидетельства</vt:lpstr>
      <vt:lpstr>Прекращение действия свидетельства</vt:lpstr>
      <vt:lpstr>Проблемы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 перспективы развития системы классификации гостиниц</dc:title>
  <dc:creator>Роман Арсений</dc:creator>
  <cp:lastModifiedBy>Денина Анастасия Юрьевна</cp:lastModifiedBy>
  <cp:revision>31</cp:revision>
  <dcterms:created xsi:type="dcterms:W3CDTF">2018-12-05T15:29:08Z</dcterms:created>
  <dcterms:modified xsi:type="dcterms:W3CDTF">2018-12-18T09:02:23Z</dcterms:modified>
</cp:coreProperties>
</file>